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1" r:id="rId5"/>
    <p:sldId id="259" r:id="rId6"/>
    <p:sldId id="283" r:id="rId7"/>
    <p:sldId id="284" r:id="rId8"/>
    <p:sldId id="286" r:id="rId9"/>
    <p:sldId id="285" r:id="rId10"/>
    <p:sldId id="303" r:id="rId11"/>
    <p:sldId id="302" r:id="rId12"/>
    <p:sldId id="287" r:id="rId13"/>
    <p:sldId id="288" r:id="rId14"/>
    <p:sldId id="289" r:id="rId15"/>
    <p:sldId id="291" r:id="rId16"/>
    <p:sldId id="304" r:id="rId17"/>
    <p:sldId id="292" r:id="rId18"/>
    <p:sldId id="293" r:id="rId19"/>
    <p:sldId id="294" r:id="rId20"/>
    <p:sldId id="295" r:id="rId21"/>
    <p:sldId id="305" r:id="rId22"/>
    <p:sldId id="296" r:id="rId23"/>
    <p:sldId id="297" r:id="rId24"/>
    <p:sldId id="300" r:id="rId25"/>
    <p:sldId id="299" r:id="rId26"/>
    <p:sldId id="282" r:id="rId27"/>
    <p:sldId id="307" r:id="rId28"/>
    <p:sldId id="306" r:id="rId29"/>
    <p:sldId id="308" r:id="rId30"/>
    <p:sldId id="309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/>
  </p:normalViewPr>
  <p:slideViewPr>
    <p:cSldViewPr snapToGrid="0">
      <p:cViewPr>
        <p:scale>
          <a:sx n="74" d="100"/>
          <a:sy n="74" d="100"/>
        </p:scale>
        <p:origin x="104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5FEB0-2560-4C1D-BFAB-225CD88065B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C89D4F-4409-4051-A1DF-FFE0AD757DCC}">
      <dgm:prSet/>
      <dgm:spPr/>
      <dgm:t>
        <a:bodyPr/>
        <a:lstStyle/>
        <a:p>
          <a:r>
            <a:rPr lang="en-US" b="0" i="0" dirty="0"/>
            <a:t>What AI is</a:t>
          </a:r>
        </a:p>
      </dgm:t>
    </dgm:pt>
    <dgm:pt modelId="{DCE5D446-4C43-40C8-AB5D-FC50361A854A}" type="parTrans" cxnId="{0626FD19-F3E0-4AF5-8150-BBD3DB7DEED0}">
      <dgm:prSet/>
      <dgm:spPr/>
      <dgm:t>
        <a:bodyPr/>
        <a:lstStyle/>
        <a:p>
          <a:endParaRPr lang="en-US"/>
        </a:p>
      </dgm:t>
    </dgm:pt>
    <dgm:pt modelId="{56489A4B-FDA2-4B48-BE05-CFD4654EA4AA}" type="sibTrans" cxnId="{0626FD19-F3E0-4AF5-8150-BBD3DB7DEED0}">
      <dgm:prSet/>
      <dgm:spPr/>
      <dgm:t>
        <a:bodyPr/>
        <a:lstStyle/>
        <a:p>
          <a:endParaRPr lang="en-US"/>
        </a:p>
      </dgm:t>
    </dgm:pt>
    <dgm:pt modelId="{B2750C98-B27B-4C45-976B-46D9FD1B179D}">
      <dgm:prSet/>
      <dgm:spPr/>
      <dgm:t>
        <a:bodyPr/>
        <a:lstStyle/>
        <a:p>
          <a:r>
            <a:rPr lang="en-US" b="0" i="0" dirty="0"/>
            <a:t>Generative AI</a:t>
          </a:r>
          <a:endParaRPr lang="en-US" dirty="0"/>
        </a:p>
      </dgm:t>
    </dgm:pt>
    <dgm:pt modelId="{288CECA6-57A2-486F-AACC-F74A9CB26B0F}" type="parTrans" cxnId="{4E4F8B8F-4780-4FF9-B67A-CE4C14A1F9E6}">
      <dgm:prSet/>
      <dgm:spPr/>
      <dgm:t>
        <a:bodyPr/>
        <a:lstStyle/>
        <a:p>
          <a:endParaRPr lang="en-US"/>
        </a:p>
      </dgm:t>
    </dgm:pt>
    <dgm:pt modelId="{DC0979E9-30AF-4322-8256-991B0CD612FC}" type="sibTrans" cxnId="{4E4F8B8F-4780-4FF9-B67A-CE4C14A1F9E6}">
      <dgm:prSet/>
      <dgm:spPr/>
      <dgm:t>
        <a:bodyPr/>
        <a:lstStyle/>
        <a:p>
          <a:endParaRPr lang="en-US"/>
        </a:p>
      </dgm:t>
    </dgm:pt>
    <dgm:pt modelId="{02A9A6D9-EA64-4232-9C58-1F0A79539E9C}">
      <dgm:prSet/>
      <dgm:spPr/>
      <dgm:t>
        <a:bodyPr/>
        <a:lstStyle/>
        <a:p>
          <a:r>
            <a:rPr lang="en-US" b="0" i="0" dirty="0"/>
            <a:t>Predictive Analytics</a:t>
          </a:r>
          <a:endParaRPr lang="en-US" dirty="0"/>
        </a:p>
      </dgm:t>
    </dgm:pt>
    <dgm:pt modelId="{DD2C5667-17C4-4A14-A717-010C642EDDA6}" type="parTrans" cxnId="{C57C7FFC-12D0-4648-8EBC-B093D8808A7A}">
      <dgm:prSet/>
      <dgm:spPr/>
      <dgm:t>
        <a:bodyPr/>
        <a:lstStyle/>
        <a:p>
          <a:endParaRPr lang="en-US"/>
        </a:p>
      </dgm:t>
    </dgm:pt>
    <dgm:pt modelId="{4FC76834-B50A-480A-A25C-6C589049F743}" type="sibTrans" cxnId="{C57C7FFC-12D0-4648-8EBC-B093D8808A7A}">
      <dgm:prSet/>
      <dgm:spPr/>
      <dgm:t>
        <a:bodyPr/>
        <a:lstStyle/>
        <a:p>
          <a:endParaRPr lang="en-US"/>
        </a:p>
      </dgm:t>
    </dgm:pt>
    <dgm:pt modelId="{2EA54DD8-D169-4458-83A1-DAD0AE1FF538}">
      <dgm:prSet/>
      <dgm:spPr/>
      <dgm:t>
        <a:bodyPr/>
        <a:lstStyle/>
        <a:p>
          <a:r>
            <a:rPr lang="en-US" b="0" i="0" dirty="0"/>
            <a:t>Why it matters</a:t>
          </a:r>
          <a:endParaRPr lang="en-US" dirty="0"/>
        </a:p>
      </dgm:t>
    </dgm:pt>
    <dgm:pt modelId="{75B1D133-1089-4470-8B45-DD33A446C085}" type="parTrans" cxnId="{6AB833DC-A2C4-43B2-AD30-AFE9F89EA904}">
      <dgm:prSet/>
      <dgm:spPr/>
      <dgm:t>
        <a:bodyPr/>
        <a:lstStyle/>
        <a:p>
          <a:endParaRPr lang="en-US"/>
        </a:p>
      </dgm:t>
    </dgm:pt>
    <dgm:pt modelId="{AD98801E-ADBC-42C6-BFD8-8ADD146AC6BD}" type="sibTrans" cxnId="{6AB833DC-A2C4-43B2-AD30-AFE9F89EA904}">
      <dgm:prSet/>
      <dgm:spPr/>
      <dgm:t>
        <a:bodyPr/>
        <a:lstStyle/>
        <a:p>
          <a:endParaRPr lang="en-US"/>
        </a:p>
      </dgm:t>
    </dgm:pt>
    <dgm:pt modelId="{493D9DBF-6686-E846-AA33-78AA3094FDFA}" type="pres">
      <dgm:prSet presAssocID="{26D5FEB0-2560-4C1D-BFAB-225CD88065B1}" presName="matrix" presStyleCnt="0">
        <dgm:presLayoutVars>
          <dgm:chMax val="1"/>
          <dgm:dir/>
          <dgm:resizeHandles val="exact"/>
        </dgm:presLayoutVars>
      </dgm:prSet>
      <dgm:spPr/>
    </dgm:pt>
    <dgm:pt modelId="{84143078-56C3-ED4E-814B-A596DDFFD709}" type="pres">
      <dgm:prSet presAssocID="{26D5FEB0-2560-4C1D-BFAB-225CD88065B1}" presName="diamond" presStyleLbl="bgShp" presStyleIdx="0" presStyleCnt="1"/>
      <dgm:spPr/>
    </dgm:pt>
    <dgm:pt modelId="{738CC865-556F-4648-A8CA-42455F49D100}" type="pres">
      <dgm:prSet presAssocID="{26D5FEB0-2560-4C1D-BFAB-225CD88065B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357ACF-3260-994E-9AA8-256F94AC3BCD}" type="pres">
      <dgm:prSet presAssocID="{26D5FEB0-2560-4C1D-BFAB-225CD88065B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037B4A3-2D8B-794D-883D-C3B9D9255AD2}" type="pres">
      <dgm:prSet presAssocID="{26D5FEB0-2560-4C1D-BFAB-225CD88065B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9B2E61-E60F-CD46-90E1-17279A7299E0}" type="pres">
      <dgm:prSet presAssocID="{26D5FEB0-2560-4C1D-BFAB-225CD88065B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26FD19-F3E0-4AF5-8150-BBD3DB7DEED0}" srcId="{26D5FEB0-2560-4C1D-BFAB-225CD88065B1}" destId="{1EC89D4F-4409-4051-A1DF-FFE0AD757DCC}" srcOrd="0" destOrd="0" parTransId="{DCE5D446-4C43-40C8-AB5D-FC50361A854A}" sibTransId="{56489A4B-FDA2-4B48-BE05-CFD4654EA4AA}"/>
    <dgm:cxn modelId="{63801B61-0EDC-EC44-B4B2-EF624A4471C8}" type="presOf" srcId="{2EA54DD8-D169-4458-83A1-DAD0AE1FF538}" destId="{879B2E61-E60F-CD46-90E1-17279A7299E0}" srcOrd="0" destOrd="0" presId="urn:microsoft.com/office/officeart/2005/8/layout/matrix3"/>
    <dgm:cxn modelId="{6BD0AE6F-1C79-9443-833C-694D572A2A1B}" type="presOf" srcId="{26D5FEB0-2560-4C1D-BFAB-225CD88065B1}" destId="{493D9DBF-6686-E846-AA33-78AA3094FDFA}" srcOrd="0" destOrd="0" presId="urn:microsoft.com/office/officeart/2005/8/layout/matrix3"/>
    <dgm:cxn modelId="{4E4F8B8F-4780-4FF9-B67A-CE4C14A1F9E6}" srcId="{26D5FEB0-2560-4C1D-BFAB-225CD88065B1}" destId="{B2750C98-B27B-4C45-976B-46D9FD1B179D}" srcOrd="1" destOrd="0" parTransId="{288CECA6-57A2-486F-AACC-F74A9CB26B0F}" sibTransId="{DC0979E9-30AF-4322-8256-991B0CD612FC}"/>
    <dgm:cxn modelId="{04FA02C7-7F65-F94A-9F6F-36AC921F087F}" type="presOf" srcId="{B2750C98-B27B-4C45-976B-46D9FD1B179D}" destId="{8C357ACF-3260-994E-9AA8-256F94AC3BCD}" srcOrd="0" destOrd="0" presId="urn:microsoft.com/office/officeart/2005/8/layout/matrix3"/>
    <dgm:cxn modelId="{6AB833DC-A2C4-43B2-AD30-AFE9F89EA904}" srcId="{26D5FEB0-2560-4C1D-BFAB-225CD88065B1}" destId="{2EA54DD8-D169-4458-83A1-DAD0AE1FF538}" srcOrd="3" destOrd="0" parTransId="{75B1D133-1089-4470-8B45-DD33A446C085}" sibTransId="{AD98801E-ADBC-42C6-BFD8-8ADD146AC6BD}"/>
    <dgm:cxn modelId="{D0FC98F0-428B-EA4A-84BF-853FEDAD3848}" type="presOf" srcId="{02A9A6D9-EA64-4232-9C58-1F0A79539E9C}" destId="{B037B4A3-2D8B-794D-883D-C3B9D9255AD2}" srcOrd="0" destOrd="0" presId="urn:microsoft.com/office/officeart/2005/8/layout/matrix3"/>
    <dgm:cxn modelId="{CFC2C3F1-D945-4543-B01E-3147DBC9F002}" type="presOf" srcId="{1EC89D4F-4409-4051-A1DF-FFE0AD757DCC}" destId="{738CC865-556F-4648-A8CA-42455F49D100}" srcOrd="0" destOrd="0" presId="urn:microsoft.com/office/officeart/2005/8/layout/matrix3"/>
    <dgm:cxn modelId="{C57C7FFC-12D0-4648-8EBC-B093D8808A7A}" srcId="{26D5FEB0-2560-4C1D-BFAB-225CD88065B1}" destId="{02A9A6D9-EA64-4232-9C58-1F0A79539E9C}" srcOrd="2" destOrd="0" parTransId="{DD2C5667-17C4-4A14-A717-010C642EDDA6}" sibTransId="{4FC76834-B50A-480A-A25C-6C589049F743}"/>
    <dgm:cxn modelId="{ADBD5A30-5A44-4644-9377-D3D94EE5851E}" type="presParOf" srcId="{493D9DBF-6686-E846-AA33-78AA3094FDFA}" destId="{84143078-56C3-ED4E-814B-A596DDFFD709}" srcOrd="0" destOrd="0" presId="urn:microsoft.com/office/officeart/2005/8/layout/matrix3"/>
    <dgm:cxn modelId="{71DFC8FC-D8C2-8B49-B1C6-F0AE8FDAA3E2}" type="presParOf" srcId="{493D9DBF-6686-E846-AA33-78AA3094FDFA}" destId="{738CC865-556F-4648-A8CA-42455F49D100}" srcOrd="1" destOrd="0" presId="urn:microsoft.com/office/officeart/2005/8/layout/matrix3"/>
    <dgm:cxn modelId="{8C5B396A-0CE5-0245-B4C2-BF48BDBC5142}" type="presParOf" srcId="{493D9DBF-6686-E846-AA33-78AA3094FDFA}" destId="{8C357ACF-3260-994E-9AA8-256F94AC3BCD}" srcOrd="2" destOrd="0" presId="urn:microsoft.com/office/officeart/2005/8/layout/matrix3"/>
    <dgm:cxn modelId="{7A158D76-1A8F-FA47-8C0D-5145C5DAFAF3}" type="presParOf" srcId="{493D9DBF-6686-E846-AA33-78AA3094FDFA}" destId="{B037B4A3-2D8B-794D-883D-C3B9D9255AD2}" srcOrd="3" destOrd="0" presId="urn:microsoft.com/office/officeart/2005/8/layout/matrix3"/>
    <dgm:cxn modelId="{35234BF5-6A07-C94D-8512-0FFF54D2CE74}" type="presParOf" srcId="{493D9DBF-6686-E846-AA33-78AA3094FDFA}" destId="{879B2E61-E60F-CD46-90E1-17279A7299E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43078-56C3-ED4E-814B-A596DDFFD709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CC865-556F-4648-A8CA-42455F49D100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What AI is</a:t>
          </a:r>
        </a:p>
      </dsp:txBody>
      <dsp:txXfrm>
        <a:off x="1313516" y="631331"/>
        <a:ext cx="1948298" cy="1948298"/>
      </dsp:txXfrm>
    </dsp:sp>
    <dsp:sp modelId="{8C357ACF-3260-994E-9AA8-256F94AC3BCD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Generative AI</a:t>
          </a:r>
          <a:endParaRPr lang="en-US" sz="2900" kern="1200" dirty="0"/>
        </a:p>
      </dsp:txBody>
      <dsp:txXfrm>
        <a:off x="3638696" y="631331"/>
        <a:ext cx="1948298" cy="1948298"/>
      </dsp:txXfrm>
    </dsp:sp>
    <dsp:sp modelId="{B037B4A3-2D8B-794D-883D-C3B9D9255AD2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Predictive Analytics</a:t>
          </a:r>
          <a:endParaRPr lang="en-US" sz="2900" kern="1200" dirty="0"/>
        </a:p>
      </dsp:txBody>
      <dsp:txXfrm>
        <a:off x="1313516" y="2956510"/>
        <a:ext cx="1948298" cy="1948298"/>
      </dsp:txXfrm>
    </dsp:sp>
    <dsp:sp modelId="{879B2E61-E60F-CD46-90E1-17279A7299E0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Why it matters</a:t>
          </a:r>
          <a:endParaRPr lang="en-US" sz="2900" kern="1200" dirty="0"/>
        </a:p>
      </dsp:txBody>
      <dsp:txXfrm>
        <a:off x="3638696" y="2956510"/>
        <a:ext cx="1948298" cy="1948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y be an image of text">
            <a:extLst>
              <a:ext uri="{FF2B5EF4-FFF2-40B4-BE49-F238E27FC236}">
                <a16:creationId xmlns:a16="http://schemas.microsoft.com/office/drawing/2014/main" id="{5B8E1DF0-801F-C3E0-D1DF-299E22FBF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73" y="5734477"/>
            <a:ext cx="1162327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FD9A59-74E9-B305-721B-BC9E1948B6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5734477"/>
            <a:ext cx="2642790" cy="10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A63E-A25A-FBD8-FF6F-FF36E7BF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3365" y="6221896"/>
            <a:ext cx="2743200" cy="400404"/>
          </a:xfrm>
        </p:spPr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7515-389B-0C88-2C2A-4C81630D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B48EA-DC1E-84FD-255A-0F73042CC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7E5E-C787-9516-3F08-1786C35B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C6EB3-66F8-486D-7F5B-3504AE20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BFAE-0125-A35E-FD49-8D052093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1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9EAFE-6291-659F-7E41-44D3F96D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1552E-6B68-BF8F-AAA3-8324B7293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CE195-799D-FCA3-AE2D-F1E3B38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E028B-5E3B-EAB4-3C41-555D3A21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A4CB-BFCC-AF36-1BFA-3CF7E428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6B2-D82F-C15D-1DB1-734DEA30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FF1B-722B-0526-90D0-5D1B98B2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7B656-3EDF-E1DA-CE6A-3A488F65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776F0-CFE4-4830-D04B-30C4A9F7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BF6E9-E1B9-1E78-D78E-3FE3E186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BB0C-A5B0-9610-AE65-B0E36D87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6E402-C96C-3274-7259-372E6244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E6E5-4F5C-65F1-16B0-AAFEBFF6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7FCC6-7F17-7E93-25DD-7C52EF25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56535-5678-845C-02ED-5010752C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3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28AD-F5AC-A79B-EBCD-5C7106C1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15C0-82D7-2107-7FDC-37BADD1AA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C6A89-964F-AAAB-EF3F-E0A2ADC8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B1AC7-F70E-4508-30D0-9420ED19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5A446-F6D4-35B3-947F-DDC75823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97767-DF97-6872-91AB-B4785F9A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C2E5-B2B0-AA51-921B-ED605D40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B6D1D-5980-1CFD-E3B5-C0FB02B8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496DE-355B-55E6-7952-58FE6C6FB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3B610-A1B0-4F6F-7EA2-5B321D6DD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F076C-09D0-634F-0281-50CE30DF5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E5273-573E-4103-16C2-ADF5997E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47772-3175-E9DC-D297-A48CECE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2B832-DEB8-85CB-7939-3D5F31D0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BAB4-0FBF-0EBA-45CC-58C362C3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9B7FD-EF7E-969D-A164-E735ABC0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40618-812F-5704-3DEE-BD5ADE84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7E616-9733-2C81-5F4D-6AB5A1B0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A4721-A779-0012-DA05-E5DC2219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0425D-C668-A3F3-39B8-23692EC0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3AA0B-34E7-559F-F610-76C5ECC1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4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E5C4-F044-33D8-69BC-434265FB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2A3E-9BD9-133D-888C-D60CB04B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D8127-E0A6-3F52-B50B-B6A7297F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EF128-9257-BE3D-F6E5-A8521979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9A465-6D76-4F21-30A1-C8F1DA47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CA82-EDAF-7131-B0E1-B0E6E2FF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779F-1ACD-87AC-7C05-9C00076D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DB1F8-6D81-E999-55DC-E565F8FAE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993A4-F9E0-06E3-585C-EBE4036F8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A45BE-C3F3-EE82-5C32-97072686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3E093-523F-11B2-B945-78057F6C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CAE-3FF3-2E67-6B3C-11E7C371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1704-A571-9F6F-5A70-D0D922BA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98BBE-1076-6591-9863-8A1AD925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EEA5F-6F0D-4C57-38C4-1C1FA1AEC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0934A-4B0A-0A47-BAA5-E662B941F32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B2A38-78D7-BE44-AE92-2FDC8B28C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47521-BF71-EED4-A526-CE5E71E1D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9837F-54F8-9B4C-873A-CC55BA490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nime.com/download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4AD2DC-CF86-7A72-B4C7-45BAB3E578E0}"/>
              </a:ext>
            </a:extLst>
          </p:cNvPr>
          <p:cNvSpPr txBox="1"/>
          <p:nvPr/>
        </p:nvSpPr>
        <p:spPr>
          <a:xfrm>
            <a:off x="2169640" y="887186"/>
            <a:ext cx="749334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ENVIRONMENTAL HEALTH COUNCIL OF NIGERIA (EHCON)</a:t>
            </a:r>
            <a:endParaRPr lang="en-US" sz="2000" b="1" dirty="0">
              <a:solidFill>
                <a:schemeClr val="accent6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/>
            <a:r>
              <a:rPr lang="en-US" sz="2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COLLABORATION WITH</a:t>
            </a:r>
            <a:endParaRPr lang="en-US" sz="2000" b="1" dirty="0">
              <a:solidFill>
                <a:schemeClr val="accent6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/>
            <a:r>
              <a:rPr lang="en-US" sz="2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AFRI TOURISM INVESTMENT LTD</a:t>
            </a:r>
            <a:endParaRPr lang="en-US" sz="2000" b="1" dirty="0">
              <a:solidFill>
                <a:schemeClr val="accent6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/>
            <a:r>
              <a:rPr lang="en-US" sz="2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WORKSHOP AND TRAINING PROGRAMME </a:t>
            </a:r>
            <a:endParaRPr lang="en-US" sz="2000" b="1" dirty="0">
              <a:solidFill>
                <a:schemeClr val="accent6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/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BC960-10CA-4AA4-1798-D21F0A565E49}"/>
              </a:ext>
            </a:extLst>
          </p:cNvPr>
          <p:cNvSpPr txBox="1"/>
          <p:nvPr/>
        </p:nvSpPr>
        <p:spPr>
          <a:xfrm>
            <a:off x="1723999" y="4060107"/>
            <a:ext cx="8744001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3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Access and Use The AI Tools</a:t>
            </a:r>
            <a:endParaRPr lang="en-US" sz="3200" b="1" i="1" kern="0" dirty="0">
              <a:solidFill>
                <a:srgbClr val="0F476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0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2F0EC-94A9-525F-EAD8-F8503096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10DBCD-4E62-F75B-F664-829F561B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Claude AI</a:t>
            </a:r>
            <a:endParaRPr lang="en-US" sz="3600" b="0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137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8D741-49B7-53AD-B9EB-219D4CFE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ketch line">
            <a:extLst>
              <a:ext uri="{FF2B5EF4-FFF2-40B4-BE49-F238E27FC236}">
                <a16:creationId xmlns:a16="http://schemas.microsoft.com/office/drawing/2014/main" id="{521ED3A2-1DF3-6C6A-0575-58BEA49FC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5E3ABA-8164-32D6-4219-470A46FC03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latin typeface="fkGrotesk"/>
              </a:rPr>
              <a:t>Accessing Claude AI</a:t>
            </a:r>
            <a:endParaRPr lang="en-US" sz="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594BF-E90D-B52F-F7CA-66693232C868}"/>
              </a:ext>
            </a:extLst>
          </p:cNvPr>
          <p:cNvSpPr txBox="1"/>
          <p:nvPr/>
        </p:nvSpPr>
        <p:spPr>
          <a:xfrm>
            <a:off x="1076015" y="1861232"/>
            <a:ext cx="9335385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1. Search 'Claude AI' on Google</a:t>
            </a: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E51012-F33F-C0F1-553B-9997B22776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090" y="2629484"/>
            <a:ext cx="6800671" cy="39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3B15B-B07D-1C44-EB14-CAEDE2FFF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FE77AA-0A8C-E876-7A4D-2E4672CF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Claude AI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805DB-FEA7-DA3B-A527-4179906C7560}"/>
              </a:ext>
            </a:extLst>
          </p:cNvPr>
          <p:cNvSpPr txBox="1"/>
          <p:nvPr/>
        </p:nvSpPr>
        <p:spPr>
          <a:xfrm>
            <a:off x="1076015" y="1861232"/>
            <a:ext cx="9335385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1. Search 'Claude AI' on Google</a:t>
            </a: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1F1AB-DEFD-7218-548D-C5F535BC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090" y="2629484"/>
            <a:ext cx="6800671" cy="39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DF103-05DF-3D78-E597-8CA20126D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15678D-803A-37C2-02D4-41E9359F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Claude AI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40DA8-D928-9515-D3D9-C36D14A061A4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2. Go to Claude.ai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E108F-BEB0-E7D6-F9DB-2D5C7058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25566" y="2594666"/>
            <a:ext cx="7500800" cy="38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97D57-DEC9-1D3A-34EF-A179979F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906975-8476-0D8F-4739-DC00B50A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Claude AI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4C4C6-60FA-E6CA-6A28-AA8112F2B611}"/>
              </a:ext>
            </a:extLst>
          </p:cNvPr>
          <p:cNvSpPr txBox="1"/>
          <p:nvPr/>
        </p:nvSpPr>
        <p:spPr>
          <a:xfrm>
            <a:off x="727362" y="2300460"/>
            <a:ext cx="9526772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3. Create Account &amp; Login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EDFDE-F613-AD9C-E5B6-DB45378B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11" y="1708882"/>
            <a:ext cx="3283287" cy="279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2C9CE-BC2A-364A-98AB-95A9EB66AED4}"/>
              </a:ext>
            </a:extLst>
          </p:cNvPr>
          <p:cNvSpPr txBox="1"/>
          <p:nvPr/>
        </p:nvSpPr>
        <p:spPr>
          <a:xfrm>
            <a:off x="824075" y="3283698"/>
            <a:ext cx="4666673" cy="2556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Enter your Email Address then click continue to proceed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An Email will be sent to you for verification, you will have to verify it and continue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Then you need to agree to there terms and Policy’s  then continue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Verify Phone number then proceed.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36FD7-7F29-C0F9-781D-41FFCE83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598" y="3880318"/>
            <a:ext cx="3312999" cy="27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5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E3069-9272-5CEB-8E85-76469A37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25441E-E7E5-BD44-30D0-E5052CEA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Claude AI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7010B-AE87-E839-AE6C-7B3D559C22AE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Start Chatting with Claude AI Model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6AE76-3247-36FC-24C2-346A9EA5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40597" y="2484582"/>
            <a:ext cx="8115214" cy="38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F391-5C22-11F2-D2A0-D41DCD29C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138964-0F59-4589-9E53-2C2280C4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Copilot</a:t>
            </a:r>
            <a:endParaRPr lang="en-US" sz="3600" b="0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801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E14CD-5892-A09C-F4BD-D080ECF6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163FCA-F95F-82D9-3E8B-793E3ECF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MS Copilot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83863-4BD0-E5BD-FE69-4AE2246E25EE}"/>
              </a:ext>
            </a:extLst>
          </p:cNvPr>
          <p:cNvSpPr txBox="1"/>
          <p:nvPr/>
        </p:nvSpPr>
        <p:spPr>
          <a:xfrm>
            <a:off x="1076015" y="1861232"/>
            <a:ext cx="9335385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1. Search 'Microsoft Copilot'</a:t>
            </a: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FA11F-1AF3-CD0D-0B54-4D5A5CB9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090" y="2755217"/>
            <a:ext cx="6800671" cy="37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94751-507D-D3BE-DDDF-8E29675DF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25E79D-6DF8-F9DF-1965-07E545AD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MS Copilot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08456-0946-8105-FE9A-1DC7C309F121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2. Go to copilot.microsoft.com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D4888-6C3E-83FD-978B-E8AA7D07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26416" y="2427662"/>
            <a:ext cx="8027384" cy="41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1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77BFF-A0F3-C1B6-F659-5085B97BA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C431D1-F5D4-D7DD-3242-77935AF8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MS Copilot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C63E8-A6C9-963C-360C-5C2104285BDC}"/>
              </a:ext>
            </a:extLst>
          </p:cNvPr>
          <p:cNvSpPr txBox="1"/>
          <p:nvPr/>
        </p:nvSpPr>
        <p:spPr>
          <a:xfrm>
            <a:off x="727362" y="2300460"/>
            <a:ext cx="9526772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3. Create Account &amp; Login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4E0BD-EA15-81F9-0C6D-F1D4ADC5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51866" y="2632365"/>
            <a:ext cx="6739863" cy="3204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948EB-8C57-C700-4ED7-64470CD96E50}"/>
              </a:ext>
            </a:extLst>
          </p:cNvPr>
          <p:cNvSpPr txBox="1"/>
          <p:nvPr/>
        </p:nvSpPr>
        <p:spPr>
          <a:xfrm>
            <a:off x="824075" y="3283698"/>
            <a:ext cx="4666673" cy="119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Select Any of the three options to log-in  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Confirm you email by the service provider then it will redirect you back </a:t>
            </a:r>
            <a:r>
              <a:rPr lang="en-US" sz="13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to home /chat page of the app.</a:t>
            </a:r>
            <a:endParaRPr lang="en-US" sz="13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3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CEF1C-C4FD-2658-0630-2C7597FD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47074A-4795-5ACE-C4ED-868E29BC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Outline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13322F-490E-770B-1257-660969BD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10" r="29898" b="-1"/>
          <a:stretch>
            <a:fillRect/>
          </a:stretch>
        </p:blipFill>
        <p:spPr>
          <a:xfrm>
            <a:off x="7675468" y="10"/>
            <a:ext cx="4516531" cy="6857990"/>
          </a:xfrm>
          <a:prstGeom prst="rect">
            <a:avLst/>
          </a:prstGeom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2355B4-13B9-C1D8-A9DD-AE09AB067E53}"/>
              </a:ext>
            </a:extLst>
          </p:cNvPr>
          <p:cNvGrpSpPr/>
          <p:nvPr/>
        </p:nvGrpSpPr>
        <p:grpSpPr>
          <a:xfrm>
            <a:off x="833631" y="1943006"/>
            <a:ext cx="6379666" cy="3327056"/>
            <a:chOff x="836680" y="1915297"/>
            <a:chExt cx="6379666" cy="3327056"/>
          </a:xfrm>
        </p:grpSpPr>
        <p:sp>
          <p:nvSpPr>
            <p:cNvPr id="3" name="Straight Connector 2">
              <a:extLst>
                <a:ext uri="{FF2B5EF4-FFF2-40B4-BE49-F238E27FC236}">
                  <a16:creationId xmlns:a16="http://schemas.microsoft.com/office/drawing/2014/main" id="{B8D7EC59-F505-DAB4-B83D-6612DBBF8219}"/>
                </a:ext>
              </a:extLst>
            </p:cNvPr>
            <p:cNvSpPr/>
            <p:nvPr/>
          </p:nvSpPr>
          <p:spPr>
            <a:xfrm>
              <a:off x="836680" y="1915297"/>
              <a:ext cx="6379666" cy="0"/>
            </a:xfrm>
            <a:prstGeom prst="lin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5BF3375-BFB0-ED1E-BA80-97C05266C244}"/>
                </a:ext>
              </a:extLst>
            </p:cNvPr>
            <p:cNvSpPr/>
            <p:nvPr/>
          </p:nvSpPr>
          <p:spPr>
            <a:xfrm>
              <a:off x="836680" y="1915297"/>
              <a:ext cx="6379666" cy="554509"/>
            </a:xfrm>
            <a:custGeom>
              <a:avLst/>
              <a:gdLst>
                <a:gd name="connsiteX0" fmla="*/ 0 w 6379666"/>
                <a:gd name="connsiteY0" fmla="*/ 0 h 554509"/>
                <a:gd name="connsiteX1" fmla="*/ 6379666 w 6379666"/>
                <a:gd name="connsiteY1" fmla="*/ 0 h 554509"/>
                <a:gd name="connsiteX2" fmla="*/ 6379666 w 6379666"/>
                <a:gd name="connsiteY2" fmla="*/ 554509 h 554509"/>
                <a:gd name="connsiteX3" fmla="*/ 0 w 6379666"/>
                <a:gd name="connsiteY3" fmla="*/ 554509 h 554509"/>
                <a:gd name="connsiteX4" fmla="*/ 0 w 6379666"/>
                <a:gd name="connsiteY4" fmla="*/ 0 h 5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666" h="554509">
                  <a:moveTo>
                    <a:pt x="0" y="0"/>
                  </a:moveTo>
                  <a:lnTo>
                    <a:pt x="6379666" y="0"/>
                  </a:lnTo>
                  <a:lnTo>
                    <a:pt x="6379666" y="554509"/>
                  </a:lnTo>
                  <a:lnTo>
                    <a:pt x="0" y="554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i="0" kern="1200" dirty="0"/>
                <a:t>Introduction to AI Tools</a:t>
              </a:r>
              <a:endParaRPr lang="en-US" sz="2500" kern="1200" dirty="0"/>
            </a:p>
          </p:txBody>
        </p:sp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BAC78B9F-5A6A-9C32-6FD5-188791938CA1}"/>
                </a:ext>
              </a:extLst>
            </p:cNvPr>
            <p:cNvSpPr/>
            <p:nvPr/>
          </p:nvSpPr>
          <p:spPr>
            <a:xfrm>
              <a:off x="836680" y="2469806"/>
              <a:ext cx="6379666" cy="0"/>
            </a:xfrm>
            <a:prstGeom prst="line">
              <a:avLst/>
            </a:prstGeom>
          </p:spPr>
          <p:style>
            <a:lnRef idx="2">
              <a:schemeClr val="accent5">
                <a:hueOff val="-1736021"/>
                <a:satOff val="-118"/>
                <a:lumOff val="280"/>
                <a:alphaOff val="0"/>
              </a:schemeClr>
            </a:lnRef>
            <a:fillRef idx="1">
              <a:schemeClr val="accent5">
                <a:hueOff val="-1736021"/>
                <a:satOff val="-118"/>
                <a:lumOff val="280"/>
                <a:alphaOff val="0"/>
              </a:schemeClr>
            </a:fillRef>
            <a:effectRef idx="0">
              <a:schemeClr val="accent5">
                <a:hueOff val="-1736021"/>
                <a:satOff val="-118"/>
                <a:lumOff val="2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291653-454F-BE9F-DBAC-5EC0E587EA68}"/>
                </a:ext>
              </a:extLst>
            </p:cNvPr>
            <p:cNvSpPr/>
            <p:nvPr/>
          </p:nvSpPr>
          <p:spPr>
            <a:xfrm>
              <a:off x="836680" y="2469806"/>
              <a:ext cx="6379666" cy="554509"/>
            </a:xfrm>
            <a:custGeom>
              <a:avLst/>
              <a:gdLst>
                <a:gd name="connsiteX0" fmla="*/ 0 w 6379666"/>
                <a:gd name="connsiteY0" fmla="*/ 0 h 554509"/>
                <a:gd name="connsiteX1" fmla="*/ 6379666 w 6379666"/>
                <a:gd name="connsiteY1" fmla="*/ 0 h 554509"/>
                <a:gd name="connsiteX2" fmla="*/ 6379666 w 6379666"/>
                <a:gd name="connsiteY2" fmla="*/ 554509 h 554509"/>
                <a:gd name="connsiteX3" fmla="*/ 0 w 6379666"/>
                <a:gd name="connsiteY3" fmla="*/ 554509 h 554509"/>
                <a:gd name="connsiteX4" fmla="*/ 0 w 6379666"/>
                <a:gd name="connsiteY4" fmla="*/ 0 h 5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666" h="554509">
                  <a:moveTo>
                    <a:pt x="0" y="0"/>
                  </a:moveTo>
                  <a:lnTo>
                    <a:pt x="6379666" y="0"/>
                  </a:lnTo>
                  <a:lnTo>
                    <a:pt x="6379666" y="554509"/>
                  </a:lnTo>
                  <a:lnTo>
                    <a:pt x="0" y="554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i="0" kern="1200" dirty="0"/>
                <a:t>Accessing ChatGPT</a:t>
              </a:r>
              <a:endParaRPr lang="en-US" sz="2500" kern="1200" dirty="0"/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E27161B1-E979-17A6-E33D-E606F05B62F7}"/>
                </a:ext>
              </a:extLst>
            </p:cNvPr>
            <p:cNvSpPr/>
            <p:nvPr/>
          </p:nvSpPr>
          <p:spPr>
            <a:xfrm>
              <a:off x="836680" y="3024316"/>
              <a:ext cx="6379666" cy="0"/>
            </a:xfrm>
            <a:prstGeom prst="line">
              <a:avLst/>
            </a:prstGeom>
          </p:spPr>
          <p:style>
            <a:lnRef idx="2">
              <a:schemeClr val="accent5">
                <a:hueOff val="-3472043"/>
                <a:satOff val="-236"/>
                <a:lumOff val="560"/>
                <a:alphaOff val="0"/>
              </a:schemeClr>
            </a:lnRef>
            <a:fillRef idx="1">
              <a:schemeClr val="accent5">
                <a:hueOff val="-3472043"/>
                <a:satOff val="-236"/>
                <a:lumOff val="560"/>
                <a:alphaOff val="0"/>
              </a:schemeClr>
            </a:fillRef>
            <a:effectRef idx="0">
              <a:schemeClr val="accent5">
                <a:hueOff val="-3472043"/>
                <a:satOff val="-236"/>
                <a:lumOff val="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F0AD0C-A854-6393-C886-D2C23E9F8018}"/>
                </a:ext>
              </a:extLst>
            </p:cNvPr>
            <p:cNvSpPr/>
            <p:nvPr/>
          </p:nvSpPr>
          <p:spPr>
            <a:xfrm>
              <a:off x="836680" y="3024316"/>
              <a:ext cx="6379666" cy="554509"/>
            </a:xfrm>
            <a:custGeom>
              <a:avLst/>
              <a:gdLst>
                <a:gd name="connsiteX0" fmla="*/ 0 w 6379666"/>
                <a:gd name="connsiteY0" fmla="*/ 0 h 554509"/>
                <a:gd name="connsiteX1" fmla="*/ 6379666 w 6379666"/>
                <a:gd name="connsiteY1" fmla="*/ 0 h 554509"/>
                <a:gd name="connsiteX2" fmla="*/ 6379666 w 6379666"/>
                <a:gd name="connsiteY2" fmla="*/ 554509 h 554509"/>
                <a:gd name="connsiteX3" fmla="*/ 0 w 6379666"/>
                <a:gd name="connsiteY3" fmla="*/ 554509 h 554509"/>
                <a:gd name="connsiteX4" fmla="*/ 0 w 6379666"/>
                <a:gd name="connsiteY4" fmla="*/ 0 h 5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666" h="554509">
                  <a:moveTo>
                    <a:pt x="0" y="0"/>
                  </a:moveTo>
                  <a:lnTo>
                    <a:pt x="6379666" y="0"/>
                  </a:lnTo>
                  <a:lnTo>
                    <a:pt x="6379666" y="554509"/>
                  </a:lnTo>
                  <a:lnTo>
                    <a:pt x="0" y="554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i="0" kern="1200" dirty="0"/>
                <a:t>Accessing Claude AI</a:t>
              </a: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30C29EF2-A111-2384-413A-1264B787E669}"/>
                </a:ext>
              </a:extLst>
            </p:cNvPr>
            <p:cNvSpPr/>
            <p:nvPr/>
          </p:nvSpPr>
          <p:spPr>
            <a:xfrm>
              <a:off x="836680" y="3578825"/>
              <a:ext cx="6379666" cy="0"/>
            </a:xfrm>
            <a:prstGeom prst="line">
              <a:avLst/>
            </a:prstGeom>
          </p:spPr>
          <p:style>
            <a:lnRef idx="2">
              <a:schemeClr val="accent5">
                <a:hueOff val="-5208064"/>
                <a:satOff val="-354"/>
                <a:lumOff val="840"/>
                <a:alphaOff val="0"/>
              </a:schemeClr>
            </a:lnRef>
            <a:fillRef idx="1">
              <a:schemeClr val="accent5">
                <a:hueOff val="-5208064"/>
                <a:satOff val="-354"/>
                <a:lumOff val="840"/>
                <a:alphaOff val="0"/>
              </a:schemeClr>
            </a:fillRef>
            <a:effectRef idx="0">
              <a:schemeClr val="accent5">
                <a:hueOff val="-5208064"/>
                <a:satOff val="-354"/>
                <a:lumOff val="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520504-4C46-2E5A-A666-9B035E0CF4CF}"/>
                </a:ext>
              </a:extLst>
            </p:cNvPr>
            <p:cNvSpPr/>
            <p:nvPr/>
          </p:nvSpPr>
          <p:spPr>
            <a:xfrm>
              <a:off x="836680" y="3578825"/>
              <a:ext cx="6379666" cy="554509"/>
            </a:xfrm>
            <a:custGeom>
              <a:avLst/>
              <a:gdLst>
                <a:gd name="connsiteX0" fmla="*/ 0 w 6379666"/>
                <a:gd name="connsiteY0" fmla="*/ 0 h 554509"/>
                <a:gd name="connsiteX1" fmla="*/ 6379666 w 6379666"/>
                <a:gd name="connsiteY1" fmla="*/ 0 h 554509"/>
                <a:gd name="connsiteX2" fmla="*/ 6379666 w 6379666"/>
                <a:gd name="connsiteY2" fmla="*/ 554509 h 554509"/>
                <a:gd name="connsiteX3" fmla="*/ 0 w 6379666"/>
                <a:gd name="connsiteY3" fmla="*/ 554509 h 554509"/>
                <a:gd name="connsiteX4" fmla="*/ 0 w 6379666"/>
                <a:gd name="connsiteY4" fmla="*/ 0 h 5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666" h="554509">
                  <a:moveTo>
                    <a:pt x="0" y="0"/>
                  </a:moveTo>
                  <a:lnTo>
                    <a:pt x="6379666" y="0"/>
                  </a:lnTo>
                  <a:lnTo>
                    <a:pt x="6379666" y="554509"/>
                  </a:lnTo>
                  <a:lnTo>
                    <a:pt x="0" y="554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i="0" kern="1200" dirty="0"/>
                <a:t>Accessing Microsoft Copilot</a:t>
              </a:r>
              <a:endParaRPr lang="en-US" sz="2500" kern="1200" dirty="0"/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839DAE55-E6E9-7579-4DF1-30CB4DE630E5}"/>
                </a:ext>
              </a:extLst>
            </p:cNvPr>
            <p:cNvSpPr/>
            <p:nvPr/>
          </p:nvSpPr>
          <p:spPr>
            <a:xfrm>
              <a:off x="836680" y="4133335"/>
              <a:ext cx="6379666" cy="0"/>
            </a:xfrm>
            <a:prstGeom prst="line">
              <a:avLst/>
            </a:prstGeom>
          </p:spPr>
          <p:style>
            <a:lnRef idx="2">
              <a:schemeClr val="accent5">
                <a:hueOff val="-6944086"/>
                <a:satOff val="-472"/>
                <a:lumOff val="1121"/>
                <a:alphaOff val="0"/>
              </a:schemeClr>
            </a:lnRef>
            <a:fillRef idx="1">
              <a:schemeClr val="accent5">
                <a:hueOff val="-6944086"/>
                <a:satOff val="-472"/>
                <a:lumOff val="1121"/>
                <a:alphaOff val="0"/>
              </a:schemeClr>
            </a:fillRef>
            <a:effectRef idx="0">
              <a:schemeClr val="accent5">
                <a:hueOff val="-6944086"/>
                <a:satOff val="-472"/>
                <a:lumOff val="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8DDC29-5B54-A421-094A-DE510AC71380}"/>
                </a:ext>
              </a:extLst>
            </p:cNvPr>
            <p:cNvSpPr/>
            <p:nvPr/>
          </p:nvSpPr>
          <p:spPr>
            <a:xfrm>
              <a:off x="836680" y="4133335"/>
              <a:ext cx="6379666" cy="554509"/>
            </a:xfrm>
            <a:custGeom>
              <a:avLst/>
              <a:gdLst>
                <a:gd name="connsiteX0" fmla="*/ 0 w 6379666"/>
                <a:gd name="connsiteY0" fmla="*/ 0 h 554509"/>
                <a:gd name="connsiteX1" fmla="*/ 6379666 w 6379666"/>
                <a:gd name="connsiteY1" fmla="*/ 0 h 554509"/>
                <a:gd name="connsiteX2" fmla="*/ 6379666 w 6379666"/>
                <a:gd name="connsiteY2" fmla="*/ 554509 h 554509"/>
                <a:gd name="connsiteX3" fmla="*/ 0 w 6379666"/>
                <a:gd name="connsiteY3" fmla="*/ 554509 h 554509"/>
                <a:gd name="connsiteX4" fmla="*/ 0 w 6379666"/>
                <a:gd name="connsiteY4" fmla="*/ 0 h 5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666" h="554509">
                  <a:moveTo>
                    <a:pt x="0" y="0"/>
                  </a:moveTo>
                  <a:lnTo>
                    <a:pt x="6379666" y="0"/>
                  </a:lnTo>
                  <a:lnTo>
                    <a:pt x="6379666" y="554509"/>
                  </a:lnTo>
                  <a:lnTo>
                    <a:pt x="0" y="554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i="0" kern="1200" dirty="0"/>
                <a:t>Accessing KNIME</a:t>
              </a:r>
              <a:endParaRPr lang="en-US" sz="2500" kern="1200" dirty="0"/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8B67C819-C026-42C7-8E3E-D3F2A5E042E8}"/>
                </a:ext>
              </a:extLst>
            </p:cNvPr>
            <p:cNvSpPr/>
            <p:nvPr/>
          </p:nvSpPr>
          <p:spPr>
            <a:xfrm>
              <a:off x="836680" y="4687844"/>
              <a:ext cx="6379666" cy="0"/>
            </a:xfrm>
            <a:prstGeom prst="line">
              <a:avLst/>
            </a:prstGeom>
          </p:spPr>
          <p:style>
            <a:lnRef idx="2">
              <a:schemeClr val="accent5">
                <a:hueOff val="-8680107"/>
                <a:satOff val="-590"/>
                <a:lumOff val="1401"/>
                <a:alphaOff val="0"/>
              </a:schemeClr>
            </a:lnRef>
            <a:fillRef idx="1">
              <a:schemeClr val="accent5">
                <a:hueOff val="-8680107"/>
                <a:satOff val="-590"/>
                <a:lumOff val="1401"/>
                <a:alphaOff val="0"/>
              </a:schemeClr>
            </a:fillRef>
            <a:effectRef idx="0">
              <a:schemeClr val="accent5">
                <a:hueOff val="-8680107"/>
                <a:satOff val="-590"/>
                <a:lumOff val="14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5F7C0FF-99E2-8951-2878-4A2ED0C64390}"/>
                </a:ext>
              </a:extLst>
            </p:cNvPr>
            <p:cNvSpPr/>
            <p:nvPr/>
          </p:nvSpPr>
          <p:spPr>
            <a:xfrm>
              <a:off x="836680" y="4687844"/>
              <a:ext cx="6379666" cy="554509"/>
            </a:xfrm>
            <a:custGeom>
              <a:avLst/>
              <a:gdLst>
                <a:gd name="connsiteX0" fmla="*/ 0 w 6379666"/>
                <a:gd name="connsiteY0" fmla="*/ 0 h 554509"/>
                <a:gd name="connsiteX1" fmla="*/ 6379666 w 6379666"/>
                <a:gd name="connsiteY1" fmla="*/ 0 h 554509"/>
                <a:gd name="connsiteX2" fmla="*/ 6379666 w 6379666"/>
                <a:gd name="connsiteY2" fmla="*/ 554509 h 554509"/>
                <a:gd name="connsiteX3" fmla="*/ 0 w 6379666"/>
                <a:gd name="connsiteY3" fmla="*/ 554509 h 554509"/>
                <a:gd name="connsiteX4" fmla="*/ 0 w 6379666"/>
                <a:gd name="connsiteY4" fmla="*/ 0 h 5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9666" h="554509">
                  <a:moveTo>
                    <a:pt x="0" y="0"/>
                  </a:moveTo>
                  <a:lnTo>
                    <a:pt x="6379666" y="0"/>
                  </a:lnTo>
                  <a:lnTo>
                    <a:pt x="6379666" y="554509"/>
                  </a:lnTo>
                  <a:lnTo>
                    <a:pt x="0" y="5545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40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9B955-06B1-6622-A69F-02777539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E1E252-15BD-D50B-FCEE-17C2589F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MS Copilot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A0DE3-D066-8322-194A-6BA8C204F1B2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Start Chatting with Microsoft Copilot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4B312-C922-0ECF-83C3-709DB2E3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6014" y="2488029"/>
            <a:ext cx="8446825" cy="40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1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9918-4D3E-57BE-9FDD-137FD69CB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B73FC1-753F-903B-4ADF-F5D79A32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KNIME Analytics Platform</a:t>
            </a:r>
            <a:endParaRPr lang="en-US" sz="3600" b="0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432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4258-F649-1508-DE3A-66B5D2AAD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250EAC-21D4-F7F6-AFB2-8108F386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KNIME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F4D2D-5F23-228E-D1B2-A5751FC65559}"/>
              </a:ext>
            </a:extLst>
          </p:cNvPr>
          <p:cNvSpPr txBox="1"/>
          <p:nvPr/>
        </p:nvSpPr>
        <p:spPr>
          <a:xfrm>
            <a:off x="1029833" y="1270105"/>
            <a:ext cx="9335385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1. Search </a:t>
            </a:r>
            <a:r>
              <a:rPr lang="en-US" sz="2800" dirty="0">
                <a:latin typeface="fkGrotesk"/>
              </a:rPr>
              <a:t>’KNIME Download’ on Google</a:t>
            </a: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D9FD0-D3A2-AB45-4324-E8C20938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71272" y="2115351"/>
            <a:ext cx="7218678" cy="43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BCEC6-5B55-6CE4-EBC9-CACAEA0FD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71FDBA-AAB0-2BED-E790-7FFCD043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KNIME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BB2DB-7514-8EF0-22EE-2FAAB2FBEF73}"/>
              </a:ext>
            </a:extLst>
          </p:cNvPr>
          <p:cNvSpPr txBox="1"/>
          <p:nvPr/>
        </p:nvSpPr>
        <p:spPr>
          <a:xfrm>
            <a:off x="1009341" y="234311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2. Download Page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5B1CC-8D83-3F73-594F-376788F6E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42153" y="1903124"/>
            <a:ext cx="6952818" cy="3651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D7D18-66B4-CDE7-0388-90CA87C106EA}"/>
              </a:ext>
            </a:extLst>
          </p:cNvPr>
          <p:cNvSpPr txBox="1"/>
          <p:nvPr/>
        </p:nvSpPr>
        <p:spPr>
          <a:xfrm>
            <a:off x="824075" y="3283698"/>
            <a:ext cx="4666673" cy="1794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Fill-in the Registration Form and then Proceed to clicking Download 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Then the KNIME Analytical Tool will be downloaded on your device(KNIME 5.8.0 Installer (64bit).exe), you can now  proceed to installing it on your PC.</a:t>
            </a:r>
            <a:endParaRPr lang="en-US" sz="13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6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8D6C-1B94-D0ED-83F3-06E27659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500A9A-CD2B-7413-65B2-08608760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KNIME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5E6EC-D75C-8BEC-3DA1-D83291DF7F12}"/>
              </a:ext>
            </a:extLst>
          </p:cNvPr>
          <p:cNvSpPr txBox="1"/>
          <p:nvPr/>
        </p:nvSpPr>
        <p:spPr>
          <a:xfrm>
            <a:off x="896735" y="2223140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Downloads Folder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095D0-4879-F0B6-AB3C-16A12AC4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690688"/>
            <a:ext cx="4327507" cy="2448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F3DB2-44B0-531C-45A6-A0A7FE80B165}"/>
              </a:ext>
            </a:extLst>
          </p:cNvPr>
          <p:cNvSpPr txBox="1"/>
          <p:nvPr/>
        </p:nvSpPr>
        <p:spPr>
          <a:xfrm>
            <a:off x="896735" y="3191333"/>
            <a:ext cx="4666673" cy="315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You can open your PC’s File Explorer and go to /Downloads Folder, in side the folder you will see you Downloaded KNIME(.exe file)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Double-Click on it to install it on toy PC: Follow the installation process to complete the installation.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Make sure to accept the agreement. </a:t>
            </a:r>
          </a:p>
          <a:p>
            <a:pPr marL="285750" marR="0" indent="-28575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Once the Installation is completed then Click on the Finish Button, and launch the application(KNIME)</a:t>
            </a:r>
            <a:endParaRPr lang="en-US" sz="13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73A571-51EE-AE41-A8FD-10215F0841D4}"/>
              </a:ext>
            </a:extLst>
          </p:cNvPr>
          <p:cNvGrpSpPr/>
          <p:nvPr/>
        </p:nvGrpSpPr>
        <p:grpSpPr>
          <a:xfrm>
            <a:off x="5490748" y="4167174"/>
            <a:ext cx="6316378" cy="2391300"/>
            <a:chOff x="5490748" y="4101575"/>
            <a:chExt cx="6316378" cy="2391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DA879B-C66E-10AD-AFBB-4F797C8E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0748" y="4101575"/>
              <a:ext cx="3101380" cy="2391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52D6D9-362F-4065-5668-00757E14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727" y="4101575"/>
              <a:ext cx="3113399" cy="239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61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B4A8A-A841-0645-C922-F3E1524D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9927FA-283F-E8FE-FBE8-4B544D2B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fkGrotesk"/>
              </a:rPr>
              <a:t>Accessing KNIME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1DCDE-17A1-61A1-7A03-DC7A877661A0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Start Using KNIME for Analysis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63004-51DD-AE11-B44A-53190DA5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92587" y="2488029"/>
            <a:ext cx="7453679" cy="40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1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23C51-1DFF-66A4-65B9-6FCFACFAD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162626B-5689-86E4-9585-0074AD72E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BEB236-FAEE-8F5B-762C-76B52168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60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6000" dirty="0">
                <a:effectLst/>
              </a:rPr>
              <a:t> </a:t>
            </a:r>
            <a:endParaRPr lang="en-US" sz="6000" b="0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7FA8FB26-1F7F-FB81-15E6-FA420C9F3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316B7-062F-4663-04BA-7F9422C5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AEE4E-4E9C-F78F-16BB-6CB393B58A3E}"/>
              </a:ext>
            </a:extLst>
          </p:cNvPr>
          <p:cNvSpPr txBox="1"/>
          <p:nvPr/>
        </p:nvSpPr>
        <p:spPr>
          <a:xfrm>
            <a:off x="3048866" y="2844224"/>
            <a:ext cx="60942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Getting Started with the Tools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1459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37FB2-FD7D-7312-50BB-CC218B379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A390FA-779D-EC30-F571-7F10D128ED69}"/>
              </a:ext>
            </a:extLst>
          </p:cNvPr>
          <p:cNvSpPr txBox="1"/>
          <p:nvPr/>
        </p:nvSpPr>
        <p:spPr>
          <a:xfrm>
            <a:off x="794263" y="4441210"/>
            <a:ext cx="6096000" cy="2053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US" sz="3600" b="1" kern="0" dirty="0">
                <a:effectLst/>
                <a:latin typeface="Arial" panose="020B0604020202020204" pitchFamily="34" charset="0"/>
              </a:rPr>
              <a:t>Prompt: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ataset(upload): </a:t>
            </a:r>
            <a:r>
              <a:rPr lang="en-US" sz="1800" dirty="0">
                <a:solidFill>
                  <a:srgbClr val="1880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pollution_readings.csv</a:t>
            </a:r>
            <a:endParaRPr lang="en-US" dirty="0">
              <a:solidFill>
                <a:srgbClr val="18803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Analyze this dataset and forecast the pollution level for next week. Summarize your reasoning.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F87B7-FC58-81D5-C03B-4F1339299283}"/>
              </a:ext>
            </a:extLst>
          </p:cNvPr>
          <p:cNvSpPr txBox="1"/>
          <p:nvPr/>
        </p:nvSpPr>
        <p:spPr>
          <a:xfrm>
            <a:off x="5742653" y="1997236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Open </a:t>
            </a:r>
            <a:r>
              <a:rPr lang="en-US" sz="20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/>
              </a:rPr>
              <a:t>chat.openai.com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Paste or upload your dataset summary (e.g., pollution readings or sanitation scores).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Use structured prompts (see Exercise 1 &amp; 3 on manual).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Review and refine ChatGPT’s reasoning.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Copy outputs into Word or PowerPoint for presentations.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BBC1A-8D7B-E4E5-62F7-03FA14DA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ChatGPT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799B5-92BF-92A2-EFA0-2BE150E6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251204"/>
            <a:ext cx="2947262" cy="29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524E5-3D9F-5B9B-A340-9F02F7354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D405F9D-64FE-FEF6-6F82-139C34B63C87}"/>
              </a:ext>
            </a:extLst>
          </p:cNvPr>
          <p:cNvSpPr txBox="1"/>
          <p:nvPr/>
        </p:nvSpPr>
        <p:spPr>
          <a:xfrm>
            <a:off x="794263" y="4441210"/>
            <a:ext cx="6096000" cy="1991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</a:rPr>
              <a:t>Prompt: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ataset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(upload)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1880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pollution_readings.csv</a:t>
            </a:r>
          </a:p>
          <a:p>
            <a:pPr marL="0" marR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Analyze this dataset and forecast the pollution level for next week. Summarize your reasoning.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078F6-A870-714F-32B6-BA8129DDF225}"/>
              </a:ext>
            </a:extLst>
          </p:cNvPr>
          <p:cNvSpPr txBox="1"/>
          <p:nvPr/>
        </p:nvSpPr>
        <p:spPr>
          <a:xfrm>
            <a:off x="5742653" y="199723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Open Excel and upload your dataset (CSV or XLSX).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Click on Copilot in the toolbar.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Ask questions like “Forecast pollution levels for the next week based on column X”.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Copilot will generate a chart and summary.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Export the output into Word for documentation.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AB5F9-9E8D-005F-C782-77B2CF31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MicroSoft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Copilot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4DA42-365B-92C4-575E-D1BC75BE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" y="1333500"/>
            <a:ext cx="3007126" cy="30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D1F8A-3A54-4E41-1203-F94A6A7E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7282AD-08A2-666A-57B1-45901EF8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dirty="0">
                <a:effectLst/>
                <a:latin typeface="fkGrotesk"/>
              </a:rPr>
              <a:t>Introduction to AI Tools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extBox 5">
            <a:extLst>
              <a:ext uri="{FF2B5EF4-FFF2-40B4-BE49-F238E27FC236}">
                <a16:creationId xmlns:a16="http://schemas.microsoft.com/office/drawing/2014/main" id="{F1D41F8E-37BC-AF23-8A7D-958B331B1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1945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85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18CDA-6122-C8AF-0F64-4ACF30D3A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2517F45-F462-30F6-1A00-1C584B60AF6B}"/>
              </a:ext>
            </a:extLst>
          </p:cNvPr>
          <p:cNvSpPr txBox="1"/>
          <p:nvPr/>
        </p:nvSpPr>
        <p:spPr>
          <a:xfrm>
            <a:off x="794263" y="4441210"/>
            <a:ext cx="6096000" cy="1991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</a:rPr>
              <a:t>Prompt: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ataset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(upload)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1880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inspection_report_sample.txt</a:t>
            </a:r>
          </a:p>
          <a:p>
            <a:pPr marL="0" marR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Summarize this document into key findings for decision makers.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ED9EE-7A57-472A-7C15-B3F62F2DA44F}"/>
              </a:ext>
            </a:extLst>
          </p:cNvPr>
          <p:cNvSpPr txBox="1"/>
          <p:nvPr/>
        </p:nvSpPr>
        <p:spPr>
          <a:xfrm>
            <a:off x="5431536" y="1997236"/>
            <a:ext cx="64071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Go to claude.ai.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Upload documents (inspection reports, datasets, or policies).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Prompt Claude with instructions like “Summarize this document into key findings for decision makers.”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Copy the response and refine with ChatGPT if needed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C5B8D-7656-E60D-73FA-8A53866A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Claude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EAB10-B29E-A852-497D-B552790B5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2269"/>
            <a:ext cx="3404616" cy="34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5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53A4-ECC1-A468-12A7-05F8E202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0ED16F-F134-27B4-3915-1F039A41C113}"/>
              </a:ext>
            </a:extLst>
          </p:cNvPr>
          <p:cNvSpPr txBox="1"/>
          <p:nvPr/>
        </p:nvSpPr>
        <p:spPr>
          <a:xfrm>
            <a:off x="4325112" y="1914940"/>
            <a:ext cx="76415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Install 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/>
              </a:rPr>
              <a:t>KNIME Analytics Platform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Create a new workflow.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Import your dataset (CSV or Excel).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Add nodes: 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File Reader → Data Preprocessing → Partitioning → Learner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(e.g., Decision Tree, Random Forest) 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→ Predictor → Scorer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Execute workflow and visualize results.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Export results to Excel or CSV for visualization or use in ChatGPT</a:t>
            </a: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3A4E6-B13F-BA19-8ED5-D48A7344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KNIME Analytics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1F957-F0E9-58DF-F391-D37498A83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4940"/>
            <a:ext cx="3170099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67957-70E9-B4D5-7069-5F22412C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CFA6FB-FA94-AC05-91AD-493A730A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endParaRPr lang="en-US" sz="3600" b="0" i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91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9834D-0D8F-9A94-878D-8091C5ED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DE3D1-ED58-80D9-9828-13184B5D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ChatGPT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4E0C9-04E3-7582-1EBF-D2536B34F134}"/>
              </a:ext>
            </a:extLst>
          </p:cNvPr>
          <p:cNvSpPr txBox="1"/>
          <p:nvPr/>
        </p:nvSpPr>
        <p:spPr>
          <a:xfrm>
            <a:off x="1076015" y="1861232"/>
            <a:ext cx="9335385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1. Search 'ChatGPT' on Google</a:t>
            </a: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7685B-5CD5-547F-DF60-01109F32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44" y="2537764"/>
            <a:ext cx="6800671" cy="40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0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F4E28-F920-3888-8317-5F8BE4EA5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EE00FB-F622-B8FD-4C21-9E559833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ChatGPT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0517A-4C75-4BBD-384E-8CA8ADE517D6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2. Go to chat.openai.com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606DC-745C-7E1D-D10F-2C6A7B0C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96123" y="2594666"/>
            <a:ext cx="7559687" cy="38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86F2-5D14-7D15-5E14-05B28D44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160A147-22E3-B3B6-4EF4-61AF9B75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ChatGPT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2B7B1-B070-CDC3-FE13-E879CFF4DBD0}"/>
              </a:ext>
            </a:extLst>
          </p:cNvPr>
          <p:cNvSpPr txBox="1"/>
          <p:nvPr/>
        </p:nvSpPr>
        <p:spPr>
          <a:xfrm>
            <a:off x="838200" y="1071512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3. Create Account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0C8DAD-FCCB-D086-5D44-C3A2BFC8ECBD}"/>
              </a:ext>
            </a:extLst>
          </p:cNvPr>
          <p:cNvGrpSpPr/>
          <p:nvPr/>
        </p:nvGrpSpPr>
        <p:grpSpPr>
          <a:xfrm>
            <a:off x="796287" y="1690683"/>
            <a:ext cx="10883416" cy="6009002"/>
            <a:chOff x="2687174" y="3265999"/>
            <a:chExt cx="7424399" cy="41861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ED613F-0782-51FE-6D7D-443F2E1B4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0469" y="3265999"/>
              <a:ext cx="4241104" cy="200871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FD13E1-66E7-74D5-2024-405A5FB4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7174" y="3266001"/>
              <a:ext cx="3816961" cy="20462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D44C6E-51DD-F8E0-4B43-3CF6BCE06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6931" y="5312300"/>
              <a:ext cx="4540078" cy="2139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96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ED0EA-0C65-20B2-F5FB-A5774CC8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CB9EF6-70E6-6B29-3CDF-7CEDBB39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ChatGPT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8F23F-5D5E-0342-B7A0-F17EA0778FA0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4. Login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812B9-4DBD-E069-643D-C344416A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32" y="2363821"/>
            <a:ext cx="8041796" cy="42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4F61-5B4E-1C82-4E84-E76F017BC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30C839-50A9-A5AF-34C9-30463755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dirty="0">
                <a:effectLst/>
                <a:latin typeface="fkGrotesk"/>
              </a:rPr>
              <a:t>Accessing ChatGPT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24D95-0789-AB1A-5EF8-97F9901AE25B}"/>
              </a:ext>
            </a:extLst>
          </p:cNvPr>
          <p:cNvSpPr txBox="1"/>
          <p:nvPr/>
        </p:nvSpPr>
        <p:spPr>
          <a:xfrm>
            <a:off x="1332614" y="1690688"/>
            <a:ext cx="9526772" cy="6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5. Start Chatting with the AI Model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80AED-638C-3700-C0FD-9298D934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96123" y="2594666"/>
            <a:ext cx="7559687" cy="38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5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720</Words>
  <Application>Microsoft Office PowerPoint</Application>
  <PresentationFormat>Widescreen</PresentationFormat>
  <Paragraphs>102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Cambria</vt:lpstr>
      <vt:lpstr>fkGrotesk</vt:lpstr>
      <vt:lpstr>Times New Roman</vt:lpstr>
      <vt:lpstr>Office Theme</vt:lpstr>
      <vt:lpstr>PowerPoint Presentation</vt:lpstr>
      <vt:lpstr>Outline</vt:lpstr>
      <vt:lpstr>Introduction to AI Tools</vt:lpstr>
      <vt:lpstr>ChatGPT</vt:lpstr>
      <vt:lpstr>Accessing ChatGPT</vt:lpstr>
      <vt:lpstr>Accessing ChatGPT</vt:lpstr>
      <vt:lpstr>Accessing ChatGPT</vt:lpstr>
      <vt:lpstr>Accessing ChatGPT</vt:lpstr>
      <vt:lpstr>Accessing ChatGPT</vt:lpstr>
      <vt:lpstr>Claude AI</vt:lpstr>
      <vt:lpstr>PowerPoint Presentation</vt:lpstr>
      <vt:lpstr>Accessing Claude AI</vt:lpstr>
      <vt:lpstr>Accessing Claude AI</vt:lpstr>
      <vt:lpstr>Accessing Claude AI</vt:lpstr>
      <vt:lpstr>Accessing Claude AI</vt:lpstr>
      <vt:lpstr>Microsoft Copilot</vt:lpstr>
      <vt:lpstr>Accessing MS Copilot</vt:lpstr>
      <vt:lpstr>Accessing MS Copilot</vt:lpstr>
      <vt:lpstr>Accessing MS Copilot</vt:lpstr>
      <vt:lpstr>Accessing MS Copilot</vt:lpstr>
      <vt:lpstr>KNIME Analytics Platform</vt:lpstr>
      <vt:lpstr>Accessing KNIME</vt:lpstr>
      <vt:lpstr>Accessing KNIME</vt:lpstr>
      <vt:lpstr>Accessing KNIME</vt:lpstr>
      <vt:lpstr>Accessing KNIME</vt:lpstr>
      <vt:lpstr>Thank You </vt:lpstr>
      <vt:lpstr>PowerPoint Presentation</vt:lpstr>
      <vt:lpstr>ChatGPT</vt:lpstr>
      <vt:lpstr>MicroSoft Copilot</vt:lpstr>
      <vt:lpstr>Claude AI</vt:lpstr>
      <vt:lpstr>KNIME Analytics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Tijjani Ishaq</dc:creator>
  <cp:lastModifiedBy>Muktar Usman</cp:lastModifiedBy>
  <cp:revision>43</cp:revision>
  <dcterms:created xsi:type="dcterms:W3CDTF">2025-11-01T12:38:47Z</dcterms:created>
  <dcterms:modified xsi:type="dcterms:W3CDTF">2025-12-03T06:38:36Z</dcterms:modified>
</cp:coreProperties>
</file>